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9" r:id="rId8"/>
    <p:sldId id="261" r:id="rId9"/>
    <p:sldId id="266" r:id="rId10"/>
    <p:sldId id="270" r:id="rId11"/>
    <p:sldId id="267" r:id="rId12"/>
    <p:sldId id="268" r:id="rId1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9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53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12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77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9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76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09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85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33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95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39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6E29E4C-FC78-4E8C-B06E-E510EE9D936C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32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lbertodorso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50B83-F662-4EB8-A411-E4F4AC884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537" y="2040467"/>
            <a:ext cx="8574622" cy="1388533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SPORTELLO DI ASCOLTO PSICOLOGICO A.S. 2024/25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9ABC07-BEC7-4E65-8768-A07BC1876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842" y="5024298"/>
            <a:ext cx="7424317" cy="1388534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Dr. Alberto D’ORSO – Psicologo, Psicoterapeuta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Iscrizione Ordine Psicologi Regione LAZIO 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n. 9051 del 19/04/2000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368F14-A6D9-46D0-8BF9-0CBC333858A6}"/>
              </a:ext>
            </a:extLst>
          </p:cNvPr>
          <p:cNvSpPr txBox="1"/>
          <p:nvPr/>
        </p:nvSpPr>
        <p:spPr>
          <a:xfrm>
            <a:off x="2586789" y="445168"/>
            <a:ext cx="869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ISTITUTO COMPRENSIVO «GARIBALDI» DI APRILIA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Via Enrico Fermi n. 24 – 04011 Aprilia (LT)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03B035-F65A-4BC4-ABA5-BD6C13FC5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6" y="3968496"/>
            <a:ext cx="3858052" cy="24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9D311-8278-28A0-71DA-D4F19C05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6543"/>
            <a:ext cx="9875520" cy="1356360"/>
          </a:xfrm>
        </p:spPr>
        <p:txBody>
          <a:bodyPr/>
          <a:lstStyle/>
          <a:p>
            <a:r>
              <a:rPr lang="it-IT" b="1" dirty="0"/>
              <a:t>CALENDARIO</a:t>
            </a:r>
            <a:r>
              <a:rPr lang="it-IT" dirty="0"/>
              <a:t> </a:t>
            </a:r>
            <a:r>
              <a:rPr lang="it-IT" i="1" dirty="0"/>
              <a:t>Ottobre – Dicembre 2024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CC56E3-8894-48B0-6B5F-45EB65E2B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1655064"/>
            <a:ext cx="4754880" cy="4449699"/>
          </a:xfrm>
        </p:spPr>
        <p:txBody>
          <a:bodyPr/>
          <a:lstStyle/>
          <a:p>
            <a:r>
              <a:rPr lang="it-IT" dirty="0"/>
              <a:t>Mart. 1 OTTOBRE ore 9:00/12:00</a:t>
            </a:r>
          </a:p>
          <a:p>
            <a:r>
              <a:rPr lang="it-IT" dirty="0"/>
              <a:t>Mart. 8 OTTOBRE ore 12:00/15:00</a:t>
            </a:r>
          </a:p>
          <a:p>
            <a:r>
              <a:rPr lang="it-IT" dirty="0" err="1"/>
              <a:t>Giov</a:t>
            </a:r>
            <a:r>
              <a:rPr lang="it-IT" dirty="0"/>
              <a:t>. 17 OTTOBRE ore 9:00/12:00</a:t>
            </a:r>
          </a:p>
          <a:p>
            <a:r>
              <a:rPr lang="it-IT" dirty="0" err="1"/>
              <a:t>Giov</a:t>
            </a:r>
            <a:r>
              <a:rPr lang="it-IT" dirty="0"/>
              <a:t>. 24 OTTOBRE ore 14:00/17:00</a:t>
            </a:r>
          </a:p>
          <a:p>
            <a:r>
              <a:rPr lang="it-IT" dirty="0" err="1"/>
              <a:t>Giov</a:t>
            </a:r>
            <a:r>
              <a:rPr lang="it-IT" dirty="0"/>
              <a:t>. 31 OTTOBRE ore 14:00/17:00</a:t>
            </a:r>
          </a:p>
          <a:p>
            <a:r>
              <a:rPr lang="it-IT" dirty="0"/>
              <a:t>Mart. 5 NOVEMBRE ore 12:00/15:00</a:t>
            </a:r>
          </a:p>
          <a:p>
            <a:r>
              <a:rPr lang="it-IT" dirty="0"/>
              <a:t>Mart. 12 NOVEMBRE ore 9:00/12:00</a:t>
            </a:r>
          </a:p>
          <a:p>
            <a:r>
              <a:rPr lang="it-IT" dirty="0"/>
              <a:t>Mart. 19 NOVEMBRE ore 12:00/15:00</a:t>
            </a:r>
          </a:p>
          <a:p>
            <a:r>
              <a:rPr lang="it-IT" dirty="0"/>
              <a:t>Mart. 26 NOVEMBRE ore 9:00/12:00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B99C9A-8610-E738-0F6D-7287A6F0E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640" y="1655064"/>
            <a:ext cx="4754880" cy="4449699"/>
          </a:xfrm>
        </p:spPr>
        <p:txBody>
          <a:bodyPr/>
          <a:lstStyle/>
          <a:p>
            <a:r>
              <a:rPr lang="it-IT" dirty="0"/>
              <a:t>Mart. 3 DICEMBRE ore 16:00/19:00</a:t>
            </a:r>
          </a:p>
          <a:p>
            <a:r>
              <a:rPr lang="it-IT" dirty="0"/>
              <a:t>Mart. 10 DICEMBRE ore 9:00/12:00</a:t>
            </a:r>
          </a:p>
          <a:p>
            <a:r>
              <a:rPr lang="it-IT" dirty="0"/>
              <a:t>Mart. 17 DICEMBRE ore 12:00/15:00</a:t>
            </a:r>
          </a:p>
          <a:p>
            <a:r>
              <a:rPr lang="it-IT" dirty="0" err="1"/>
              <a:t>Giov</a:t>
            </a:r>
            <a:r>
              <a:rPr lang="it-IT" dirty="0"/>
              <a:t>. 19 DICEMBRE ore 9:00/13:00</a:t>
            </a:r>
          </a:p>
        </p:txBody>
      </p:sp>
      <p:pic>
        <p:nvPicPr>
          <p:cNvPr id="1026" name="Picture 2" descr="Il calendario con i giorni lavorativi del 2024 — idealista/news">
            <a:extLst>
              <a:ext uri="{FF2B5EF4-FFF2-40B4-BE49-F238E27FC236}">
                <a16:creationId xmlns:a16="http://schemas.microsoft.com/office/drawing/2014/main" id="{370FF56E-B25C-C5C6-31BA-B7E2B94E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46" y="3818722"/>
            <a:ext cx="4388634" cy="228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7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9C3570A-6C08-4718-A75A-BD752941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300791"/>
            <a:ext cx="10018713" cy="92643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MATERIALE DA PRODURRE ALLA SCUOLA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175B478F-503C-43F2-9514-AEC79D86C3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3" y="1768643"/>
            <a:ext cx="4941541" cy="3874168"/>
          </a:xfr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69CDFD55-2541-47D9-A230-487522E1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347537"/>
            <a:ext cx="4895056" cy="4443663"/>
          </a:xfrm>
        </p:spPr>
        <p:txBody>
          <a:bodyPr>
            <a:noAutofit/>
          </a:bodyPr>
          <a:lstStyle/>
          <a:p>
            <a:r>
              <a:rPr lang="it-IT" sz="2400" b="1" dirty="0"/>
              <a:t>Report statistico </a:t>
            </a:r>
            <a:r>
              <a:rPr lang="it-IT" sz="2400" dirty="0"/>
              <a:t>(aspetto quantitativo e qualitativo) sull’attività svolta con presentazione in power-point;</a:t>
            </a:r>
          </a:p>
          <a:p>
            <a:r>
              <a:rPr lang="it-IT" sz="2400" b="1" dirty="0"/>
              <a:t>Relazione descrittiva </a:t>
            </a:r>
            <a:r>
              <a:rPr lang="it-IT" sz="2400" dirty="0"/>
              <a:t>sull’attività in formato PDF;</a:t>
            </a:r>
          </a:p>
          <a:p>
            <a:r>
              <a:rPr lang="it-IT" sz="2400" b="1" dirty="0"/>
              <a:t>Agenda degli appuntamenti </a:t>
            </a:r>
            <a:r>
              <a:rPr lang="it-IT" sz="2400" dirty="0"/>
              <a:t>fissati ed evasi;</a:t>
            </a:r>
          </a:p>
          <a:p>
            <a:r>
              <a:rPr lang="it-IT" sz="2400" dirty="0"/>
              <a:t>Documenti contabili ed amministrativi (</a:t>
            </a:r>
            <a:r>
              <a:rPr lang="it-IT" sz="2400" b="1" dirty="0"/>
              <a:t>fattura in formato elettronico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52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34695CB7-E51A-48EE-85F2-FC1F19DB0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851" y="4783665"/>
            <a:ext cx="6987645" cy="1388534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002060"/>
                </a:solidFill>
              </a:rPr>
              <a:t>GRAZIE DELLA COLLABORAZIONE</a:t>
            </a:r>
          </a:p>
          <a:p>
            <a:r>
              <a:rPr lang="it-IT" sz="3200" b="1" i="1" dirty="0">
                <a:solidFill>
                  <a:srgbClr val="002060"/>
                </a:solidFill>
              </a:rPr>
              <a:t>Dr. Alberto D’ORSO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AA8553-B0A2-48AB-A56D-F6C946DF7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57" y="489446"/>
            <a:ext cx="5542027" cy="29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DC8C672-2F05-4E9D-8F99-672025D0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80" y="190500"/>
            <a:ext cx="10528466" cy="175259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PLESSI SCOLASTICI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sz="3200" b="1" dirty="0">
                <a:solidFill>
                  <a:srgbClr val="002060"/>
                </a:solidFill>
              </a:rPr>
              <a:t>ISTITUTO COMPRENSIVO «GARIBALDI» DI APRILIA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176DE7A-031C-40CB-87EC-ADA3A526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381" y="1961148"/>
            <a:ext cx="7628020" cy="4090736"/>
          </a:xfrm>
        </p:spPr>
        <p:txBody>
          <a:bodyPr>
            <a:normAutofit/>
          </a:bodyPr>
          <a:lstStyle/>
          <a:p>
            <a:r>
              <a:rPr lang="it-IT" dirty="0"/>
              <a:t>Scuola secondaria di primo grado «Menotti Garibaldi» </a:t>
            </a:r>
          </a:p>
          <a:p>
            <a:pPr marL="45720" indent="0">
              <a:buNone/>
            </a:pPr>
            <a:r>
              <a:rPr lang="it-IT" dirty="0"/>
              <a:t>    Via Enrico Fermi n. 24</a:t>
            </a:r>
          </a:p>
          <a:p>
            <a:r>
              <a:rPr lang="it-IT" dirty="0"/>
              <a:t>Scuola primaria «</a:t>
            </a:r>
            <a:r>
              <a:rPr lang="it-IT" dirty="0" err="1"/>
              <a:t>Vallelata</a:t>
            </a:r>
            <a:r>
              <a:rPr lang="it-IT" dirty="0"/>
              <a:t>» Via del Poggio </a:t>
            </a:r>
          </a:p>
          <a:p>
            <a:r>
              <a:rPr lang="it-IT" dirty="0"/>
              <a:t>Scuola primaria «Nicolò Copernico» Via dei Rutuli</a:t>
            </a:r>
          </a:p>
          <a:p>
            <a:r>
              <a:rPr lang="it-IT" dirty="0"/>
              <a:t>Scuola primaria e dell’infanzia «Campoleone»               </a:t>
            </a:r>
          </a:p>
          <a:p>
            <a:pPr marL="0" indent="0">
              <a:buNone/>
            </a:pPr>
            <a:r>
              <a:rPr lang="it-IT" dirty="0"/>
              <a:t>     Via Campoleone Scalo</a:t>
            </a:r>
          </a:p>
          <a:p>
            <a:r>
              <a:rPr lang="it-IT" dirty="0"/>
              <a:t>Scuola dell’infanzia «Monti Ausoni» Via dei Monti </a:t>
            </a:r>
            <a:r>
              <a:rPr lang="it-IT" dirty="0" err="1"/>
              <a:t>Vulsini</a:t>
            </a:r>
            <a:endParaRPr lang="it-IT" dirty="0"/>
          </a:p>
          <a:p>
            <a:r>
              <a:rPr lang="it-IT" dirty="0"/>
              <a:t>Scuola dell’infanzia «Campo del Fico» Via Apriliana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3143BC-D8AE-4126-AB9F-BCE00298D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23" y="2096125"/>
            <a:ext cx="2836194" cy="26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5B29E-F442-400B-8045-54D6F6C2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16569"/>
            <a:ext cx="10018713" cy="1034716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A CHI E’ RIVOLTO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90CD28-B044-4E12-A042-9B2B3C974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224" y="1379619"/>
            <a:ext cx="6377571" cy="4888833"/>
          </a:xfrm>
        </p:spPr>
        <p:txBody>
          <a:bodyPr>
            <a:noAutofit/>
          </a:bodyPr>
          <a:lstStyle/>
          <a:p>
            <a:r>
              <a:rPr lang="it-IT" sz="2800" dirty="0"/>
              <a:t>Alunni della scuola dell’infanzia, primaria e studenti della scuola secondaria di primo grado;</a:t>
            </a:r>
          </a:p>
          <a:p>
            <a:r>
              <a:rPr lang="it-IT" sz="2800" dirty="0"/>
              <a:t>Genitori della scuola dell’infanzia, primaria e secondaria di primo grado;</a:t>
            </a:r>
          </a:p>
          <a:p>
            <a:r>
              <a:rPr lang="it-IT" sz="2800" dirty="0"/>
              <a:t>Docenti e personale ATA dell’Istituto Comprensivo;</a:t>
            </a:r>
          </a:p>
          <a:p>
            <a:r>
              <a:rPr lang="it-IT" sz="2800" dirty="0"/>
              <a:t>OEPA (Assistenti Educativi Per l’Autonomia) che operino all’interno dell’Istituto Comprensivo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4B736D-A306-4BD5-BFC2-7FC93F39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4" y="2213812"/>
            <a:ext cx="4179970" cy="32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387BF-D4AE-451E-8DE3-7D13FADF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35631"/>
            <a:ext cx="10018713" cy="926432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002060"/>
                </a:solidFill>
              </a:rPr>
              <a:t>INTERVENTI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2A2BA2-FA55-4402-A91D-16E36AEC8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1147012"/>
            <a:ext cx="4607188" cy="576262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SPORTELLO DI ASCOLTO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7554D3-7861-4D9B-8215-F5E5766E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7379" y="1838325"/>
            <a:ext cx="5091988" cy="4295274"/>
          </a:xfrm>
        </p:spPr>
        <p:txBody>
          <a:bodyPr>
            <a:noAutofit/>
          </a:bodyPr>
          <a:lstStyle/>
          <a:p>
            <a:r>
              <a:rPr lang="it-IT" sz="2400" b="1" dirty="0"/>
              <a:t>Colloqui di supporto </a:t>
            </a:r>
            <a:r>
              <a:rPr lang="it-IT" sz="2400" dirty="0"/>
              <a:t>(individuale o di coppia) per i </a:t>
            </a:r>
            <a:r>
              <a:rPr lang="it-IT" sz="2400" b="1" dirty="0"/>
              <a:t>genitori</a:t>
            </a:r>
            <a:r>
              <a:rPr lang="it-IT" sz="2400" dirty="0"/>
              <a:t>;</a:t>
            </a:r>
          </a:p>
          <a:p>
            <a:r>
              <a:rPr lang="it-IT" sz="2400" b="1" dirty="0"/>
              <a:t>Colloqui di supporto per i bambini e gli adolescenti </a:t>
            </a:r>
            <a:r>
              <a:rPr lang="it-IT" sz="2400" dirty="0"/>
              <a:t>dietro esplicito consenso scritto da parte dei genitori;</a:t>
            </a:r>
          </a:p>
          <a:p>
            <a:r>
              <a:rPr lang="it-IT" sz="2400" b="1" dirty="0"/>
              <a:t>Colloqui di supporto </a:t>
            </a:r>
            <a:r>
              <a:rPr lang="it-IT" sz="2400" dirty="0"/>
              <a:t>(individuale o in team) per </a:t>
            </a:r>
            <a:r>
              <a:rPr lang="it-IT" sz="2400" b="1" dirty="0"/>
              <a:t>docenti ed OEPA</a:t>
            </a:r>
            <a:r>
              <a:rPr lang="it-IT" sz="2400" dirty="0"/>
              <a:t>;</a:t>
            </a:r>
          </a:p>
          <a:p>
            <a:r>
              <a:rPr lang="it-IT" sz="2400" b="1" dirty="0"/>
              <a:t>Colloqui di supporto </a:t>
            </a:r>
            <a:r>
              <a:rPr lang="it-IT" sz="2400" dirty="0"/>
              <a:t>individuale per </a:t>
            </a:r>
            <a:r>
              <a:rPr lang="it-IT" sz="2400" b="1" dirty="0"/>
              <a:t>personale ATA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A43751-E98E-4A56-B8D8-C5A86F4B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7967" y="1181854"/>
            <a:ext cx="4622537" cy="576262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INCONTRI DI GRUPPO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2208DE-85D1-463C-9D9F-0547D98F3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9367" y="1838325"/>
            <a:ext cx="5123656" cy="2962275"/>
          </a:xfrm>
        </p:spPr>
        <p:txBody>
          <a:bodyPr>
            <a:normAutofit/>
          </a:bodyPr>
          <a:lstStyle/>
          <a:p>
            <a:r>
              <a:rPr lang="it-IT" sz="2400" b="1" dirty="0"/>
              <a:t>Colloqui in </a:t>
            </a:r>
            <a:r>
              <a:rPr lang="it-IT" sz="2400" b="1" dirty="0" err="1"/>
              <a:t>circle</a:t>
            </a:r>
            <a:r>
              <a:rPr lang="it-IT" sz="2400" b="1" dirty="0"/>
              <a:t>-time </a:t>
            </a:r>
            <a:r>
              <a:rPr lang="it-IT" sz="2400" dirty="0"/>
              <a:t>per il gruppo classe (della scuola primaria e secondaria di primo grado)</a:t>
            </a:r>
          </a:p>
          <a:p>
            <a:r>
              <a:rPr lang="it-IT" sz="2400" b="1" dirty="0"/>
              <a:t>Video-tutorial</a:t>
            </a:r>
            <a:r>
              <a:rPr lang="it-IT" sz="2400" dirty="0"/>
              <a:t> per gli alunni delle sezioni della scuola dell’infanzia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E3B518-DFD7-42B2-957F-56561BAD6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45" y="491565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5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2A922190-CA33-4A57-8C00-238FB9F6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0" y="260684"/>
            <a:ext cx="10018713" cy="806116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MODALITA’ DI PRENOTAZIONE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1D21675D-10C4-4AA9-AE6E-E1928584F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890" y="1066800"/>
            <a:ext cx="5067925" cy="5233737"/>
          </a:xfrm>
        </p:spPr>
        <p:txBody>
          <a:bodyPr>
            <a:noAutofit/>
          </a:bodyPr>
          <a:lstStyle/>
          <a:p>
            <a:r>
              <a:rPr lang="it-IT" sz="1800" dirty="0"/>
              <a:t>Il/i genitore/i o personale scolastico possono prenotare il colloquio contattando lo Psicologo:</a:t>
            </a:r>
          </a:p>
          <a:p>
            <a:pPr>
              <a:buFontTx/>
              <a:buChar char="-"/>
            </a:pPr>
            <a:r>
              <a:rPr lang="it-IT" sz="1800" dirty="0"/>
              <a:t>Al numero telefonico </a:t>
            </a:r>
            <a:r>
              <a:rPr lang="it-IT" sz="1800" b="1" dirty="0">
                <a:solidFill>
                  <a:srgbClr val="002060"/>
                </a:solidFill>
              </a:rPr>
              <a:t>347/97.08.420</a:t>
            </a:r>
            <a:r>
              <a:rPr lang="it-IT" sz="1800" dirty="0"/>
              <a:t> (orari di reperibilità preferibilmente dalle ore 13:00 alle ore 15:00 dei giorni feriali)</a:t>
            </a:r>
          </a:p>
          <a:p>
            <a:pPr>
              <a:buFontTx/>
              <a:buChar char="-"/>
            </a:pPr>
            <a:r>
              <a:rPr lang="it-IT" sz="1800" dirty="0"/>
              <a:t>Inviando una mail all’indirizzo </a:t>
            </a:r>
            <a:r>
              <a:rPr lang="it-IT" sz="18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albertodorso@gmail.com</a:t>
            </a:r>
            <a:endParaRPr lang="it-I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dirty="0"/>
              <a:t>Specificando nel contatto che si sta chiamando per lo Sportello di ascolto dell’Istituto «Garibaldi» di APRILIA;</a:t>
            </a:r>
          </a:p>
          <a:p>
            <a:r>
              <a:rPr lang="it-IT" sz="1800" dirty="0"/>
              <a:t>Qualora si scelga la modalità a distanza, lo psicologo invierà via mail al genitore/personale scolastico il modulo di </a:t>
            </a:r>
            <a:r>
              <a:rPr lang="it-IT" sz="1800" b="1" dirty="0"/>
              <a:t>AUTORIZZAZIONE e CONSENSO INFORMATO </a:t>
            </a:r>
            <a:r>
              <a:rPr lang="it-IT" sz="1800" dirty="0"/>
              <a:t>che andrà firmato e restituito stesso mezzo unitamente alla copia del documento di identità in corso di validità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19C68842-438B-4AF5-ADAB-CBFA6168CAF1}"/>
              </a:ext>
            </a:extLst>
          </p:cNvPr>
          <p:cNvSpPr/>
          <p:nvPr/>
        </p:nvSpPr>
        <p:spPr>
          <a:xfrm>
            <a:off x="5939915" y="4555075"/>
            <a:ext cx="1330543" cy="6617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1B5EA81-BC36-4CFA-C302-E36CEEF4D5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104" b="4106"/>
          <a:stretch/>
        </p:blipFill>
        <p:spPr>
          <a:xfrm rot="5400000">
            <a:off x="5650833" y="1452755"/>
            <a:ext cx="3172966" cy="2571749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027A48-CAD1-69F4-3D96-73EAE61E2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5994" y="340042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41802-F903-4FD5-AAB8-6AA3B3EA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0368"/>
            <a:ext cx="10018713" cy="926432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MODALITA’ DI ACCESSO – IN PRESENZA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C059C-93FB-4039-9C8E-7473DC9E9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066801"/>
            <a:ext cx="5408101" cy="5137354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I colloqui si svolgono in presenza, presso un’aula dedicata nella biblioteca della scuola «Menotti Garibaldi» di APRILIA. Se il colloquio avviene per il minore durante l’orario scolastico, è cura dell’insegnante accompagnarlo presso lo sportello; il minore verrà poi riaccompagnato in classe dopo il colloquio.</a:t>
            </a:r>
          </a:p>
          <a:p>
            <a:r>
              <a:rPr lang="it-IT" sz="2000" dirty="0"/>
              <a:t>Prima di poter far accedere un minore, è necessario un colloquio con entrambi i genitori durante il quale viene sottoscritto il modulo di consenso al trattamento dei dati</a:t>
            </a:r>
          </a:p>
          <a:p>
            <a:r>
              <a:rPr lang="it-IT" i="1" dirty="0"/>
              <a:t>Il colloquio individuale ha la durata massima di 60 minuti; </a:t>
            </a:r>
            <a:r>
              <a:rPr lang="it-IT" i="1" dirty="0">
                <a:solidFill>
                  <a:srgbClr val="FF0000"/>
                </a:solidFill>
              </a:rPr>
              <a:t>il colloquio di gruppo (che può essere richiesto dal docente previa sottoscrizione del modulo di autorizzazione di tutti i genitori dei ragazzi partecipanti ed alla presenza di almeno un insegnante in classe) </a:t>
            </a:r>
            <a:r>
              <a:rPr lang="it-IT" i="1" dirty="0"/>
              <a:t>ha la durata massima di 90 minuti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28E9B1F-1180-43AD-925F-FAF96F625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29" y="1213674"/>
            <a:ext cx="4445299" cy="4561483"/>
          </a:xfrm>
        </p:spPr>
      </p:pic>
    </p:spTree>
    <p:extLst>
      <p:ext uri="{BB962C8B-B14F-4D97-AF65-F5344CB8AC3E}">
        <p14:creationId xmlns:p14="http://schemas.microsoft.com/office/powerpoint/2010/main" val="371009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41802-F903-4FD5-AAB8-6AA3B3EA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0368"/>
            <a:ext cx="10018713" cy="926432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MODALITA’ DI ACCESSO – ON 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C059C-93FB-4039-9C8E-7473DC9E9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066801"/>
            <a:ext cx="4895055" cy="4912894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/>
              <a:t>I colloqui si possono svolgere in </a:t>
            </a:r>
            <a:r>
              <a:rPr lang="it-IT" sz="2000" b="1" dirty="0">
                <a:solidFill>
                  <a:srgbClr val="002060"/>
                </a:solidFill>
              </a:rPr>
              <a:t>modalità on-line </a:t>
            </a:r>
            <a:r>
              <a:rPr lang="it-IT" sz="2000" dirty="0"/>
              <a:t>utilizzando la piattaforma </a:t>
            </a:r>
            <a:r>
              <a:rPr lang="it-IT" sz="2000" b="1" dirty="0">
                <a:solidFill>
                  <a:srgbClr val="002060"/>
                </a:solidFill>
              </a:rPr>
              <a:t>GOOGLE MEET </a:t>
            </a:r>
            <a:r>
              <a:rPr lang="it-IT" sz="2000" dirty="0"/>
              <a:t>oppure, se non si possiede un PC o tablet, attraverso i social FACE TIME o WHATSAPP </a:t>
            </a:r>
            <a:r>
              <a:rPr lang="it-IT" sz="1400" i="1" dirty="0">
                <a:solidFill>
                  <a:srgbClr val="FF0000"/>
                </a:solidFill>
              </a:rPr>
              <a:t>(si rammenta che per i minori sotto i 16 anni la presenza in video è condizionata alla supervisione di un genitore o altro adulto delegato che ha la responsabilità della buona condotta)</a:t>
            </a:r>
          </a:p>
          <a:p>
            <a:r>
              <a:rPr lang="it-IT" i="1" dirty="0"/>
              <a:t>Poco prima dell’orario di appuntamento, lo Psicologo invierà alla mail del genitore/personale scolastico il link di invito alla piattaforma </a:t>
            </a:r>
          </a:p>
          <a:p>
            <a:r>
              <a:rPr lang="it-IT" i="1" dirty="0"/>
              <a:t>Il colloquio individuale ha la durata massima di 60 minuti; </a:t>
            </a:r>
            <a:r>
              <a:rPr lang="it-IT" i="1" dirty="0">
                <a:solidFill>
                  <a:srgbClr val="FF0000"/>
                </a:solidFill>
              </a:rPr>
              <a:t>il colloquio di gruppo (che può essere richiesto dal docente previa sottoscrizione del modulo di autorizzazione di tutti i genitori dei ragazzi partecipanti ed alla presenza di almeno un insegnante in piattaforma) </a:t>
            </a:r>
            <a:r>
              <a:rPr lang="it-IT" i="1" dirty="0"/>
              <a:t>ha la durata massima di 90 minuti</a:t>
            </a:r>
          </a:p>
          <a:p>
            <a:r>
              <a:rPr lang="it-IT" i="1" dirty="0"/>
              <a:t>I minori di anni 8 non possono accedere ai colloqui on-line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28E9B1F-1180-43AD-925F-FAF96F625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29" y="1213674"/>
            <a:ext cx="4445299" cy="4561483"/>
          </a:xfrm>
        </p:spPr>
      </p:pic>
    </p:spTree>
    <p:extLst>
      <p:ext uri="{BB962C8B-B14F-4D97-AF65-F5344CB8AC3E}">
        <p14:creationId xmlns:p14="http://schemas.microsoft.com/office/powerpoint/2010/main" val="304160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C57E6-4658-4F1B-B125-D4F0E252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80474"/>
            <a:ext cx="10018713" cy="1211178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OBIETTIVI DELLO SPORTELLO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E3D490C-8B72-4967-965E-4081DF844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1787063"/>
            <a:ext cx="10018713" cy="4503821"/>
          </a:xfrm>
        </p:spPr>
        <p:txBody>
          <a:bodyPr/>
          <a:lstStyle/>
          <a:p>
            <a:r>
              <a:rPr lang="it-IT" b="1" dirty="0"/>
              <a:t>SUPPORTO PSICOLOGICO </a:t>
            </a:r>
            <a:r>
              <a:rPr lang="it-IT" dirty="0"/>
              <a:t>ai bambini, agli adolescenti ed agli adulti;</a:t>
            </a:r>
          </a:p>
          <a:p>
            <a:r>
              <a:rPr lang="it-IT" b="1" dirty="0"/>
              <a:t>SOSTEGNO ALLA GENITORIALITA’ e SUPPORTO EDUCATIVO </a:t>
            </a:r>
            <a:r>
              <a:rPr lang="it-IT" dirty="0"/>
              <a:t>per gli adulti alle prese con situazioni di disagio emotivo e comportamentale di figli/alunni;</a:t>
            </a:r>
          </a:p>
          <a:p>
            <a:r>
              <a:rPr lang="it-IT" b="1" dirty="0"/>
              <a:t>PREVENZIONE</a:t>
            </a:r>
            <a:r>
              <a:rPr lang="it-IT" dirty="0"/>
              <a:t> delle situazioni di bullismo e/o cyberbullismo </a:t>
            </a:r>
          </a:p>
          <a:p>
            <a:r>
              <a:rPr lang="it-IT" b="1" dirty="0"/>
              <a:t>INCLUSIONE SOCIALE </a:t>
            </a:r>
            <a:r>
              <a:rPr lang="it-IT" dirty="0"/>
              <a:t>degli alunni con DSA o BES</a:t>
            </a:r>
          </a:p>
          <a:p>
            <a:r>
              <a:rPr lang="it-IT" dirty="0"/>
              <a:t>Gestione dello </a:t>
            </a:r>
            <a:r>
              <a:rPr lang="it-IT" b="1" dirty="0"/>
              <a:t>STRESS da BURN-OUT </a:t>
            </a:r>
            <a:r>
              <a:rPr lang="it-IT" dirty="0"/>
              <a:t>per gli operatori scolastici</a:t>
            </a:r>
          </a:p>
          <a:p>
            <a:r>
              <a:rPr lang="it-IT" b="1" dirty="0"/>
              <a:t>Segretariato Sociale </a:t>
            </a:r>
            <a:r>
              <a:rPr lang="it-IT" dirty="0"/>
              <a:t>per la conoscenza delle risorse del territorio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AB1E24-9778-4C1C-A940-DBFF589E0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5752">
            <a:off x="10000100" y="3323472"/>
            <a:ext cx="1679875" cy="14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A1748-E9A1-45B2-B193-58D8D74F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072" y="274722"/>
            <a:ext cx="10587789" cy="175259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PER GLI ALUNNI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DELLA SCUOLA DELL’INFANZIA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AA0CFD-0293-4B5B-9D22-A1BD2F17F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347160"/>
            <a:ext cx="4895056" cy="3444039"/>
          </a:xfrm>
        </p:spPr>
        <p:txBody>
          <a:bodyPr>
            <a:normAutofit/>
          </a:bodyPr>
          <a:lstStyle/>
          <a:p>
            <a:r>
              <a:rPr lang="it-IT" sz="2400" i="1" dirty="0"/>
              <a:t>Saranno preparati dei video-tutorial a cura dello psicologo da poter inserire nella piattaforma utilizzata dalla scuola o inviati agli insegnanti che ne facciano richiesta (e su autorizzazione dei genitori in merito alla proiezione in classe) per l’informazione ai più piccoli sull’educazione socio-affettiva, alimentare, alla legalità, ecc.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ABC5F4A4-4454-45E4-ADCB-D36E97EEE2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8" y="2237874"/>
            <a:ext cx="4338010" cy="3249320"/>
          </a:xfrm>
        </p:spPr>
      </p:pic>
    </p:spTree>
    <p:extLst>
      <p:ext uri="{BB962C8B-B14F-4D97-AF65-F5344CB8AC3E}">
        <p14:creationId xmlns:p14="http://schemas.microsoft.com/office/powerpoint/2010/main" val="212772702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156</TotalTime>
  <Words>928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Corbel</vt:lpstr>
      <vt:lpstr>Base</vt:lpstr>
      <vt:lpstr>SPORTELLO DI ASCOLTO PSICOLOGICO A.S. 2024/25</vt:lpstr>
      <vt:lpstr>PLESSI SCOLASTICI ISTITUTO COMPRENSIVO «GARIBALDI» DI APRILIA</vt:lpstr>
      <vt:lpstr>A CHI E’ RIVOLTO</vt:lpstr>
      <vt:lpstr>INTERVENTI </vt:lpstr>
      <vt:lpstr>MODALITA’ DI PRENOTAZIONE</vt:lpstr>
      <vt:lpstr>MODALITA’ DI ACCESSO – IN PRESENZA</vt:lpstr>
      <vt:lpstr>MODALITA’ DI ACCESSO – ON LINE</vt:lpstr>
      <vt:lpstr>OBIETTIVI DELLO SPORTELLO</vt:lpstr>
      <vt:lpstr>PER GLI ALUNNI  DELLA SCUOLA DELL’INFANZIA</vt:lpstr>
      <vt:lpstr>CALENDARIO Ottobre – Dicembre 2024</vt:lpstr>
      <vt:lpstr>MATERIALE DA PRODURRE ALLA SCUOLA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d'orso</dc:creator>
  <cp:lastModifiedBy>Alberto Dorso</cp:lastModifiedBy>
  <cp:revision>42</cp:revision>
  <cp:lastPrinted>2024-10-11T08:38:59Z</cp:lastPrinted>
  <dcterms:created xsi:type="dcterms:W3CDTF">2020-12-01T10:49:29Z</dcterms:created>
  <dcterms:modified xsi:type="dcterms:W3CDTF">2024-10-11T08:47:40Z</dcterms:modified>
</cp:coreProperties>
</file>